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9" r:id="rId1"/>
  </p:sldMasterIdLst>
  <p:notesMasterIdLst>
    <p:notesMasterId r:id="rId23"/>
  </p:notesMasterIdLst>
  <p:handoutMasterIdLst>
    <p:handoutMasterId r:id="rId24"/>
  </p:handoutMasterIdLst>
  <p:sldIdLst>
    <p:sldId id="277" r:id="rId2"/>
    <p:sldId id="257" r:id="rId3"/>
    <p:sldId id="258" r:id="rId4"/>
    <p:sldId id="280" r:id="rId5"/>
    <p:sldId id="281" r:id="rId6"/>
    <p:sldId id="308" r:id="rId7"/>
    <p:sldId id="300" r:id="rId8"/>
    <p:sldId id="270" r:id="rId9"/>
    <p:sldId id="259" r:id="rId10"/>
    <p:sldId id="260" r:id="rId11"/>
    <p:sldId id="287" r:id="rId12"/>
    <p:sldId id="306" r:id="rId13"/>
    <p:sldId id="304" r:id="rId14"/>
    <p:sldId id="305" r:id="rId15"/>
    <p:sldId id="303" r:id="rId16"/>
    <p:sldId id="268" r:id="rId17"/>
    <p:sldId id="269" r:id="rId18"/>
    <p:sldId id="276" r:id="rId19"/>
    <p:sldId id="307" r:id="rId20"/>
    <p:sldId id="299" r:id="rId21"/>
    <p:sldId id="309" r:id="rId22"/>
  </p:sldIdLst>
  <p:sldSz cx="9144000" cy="6858000" type="screen4x3"/>
  <p:notesSz cx="6784975" cy="9906000"/>
  <p:defaultTextStyle>
    <a:defPPr>
      <a:defRPr lang="ar-TN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  <a:srgbClr val="CC0000"/>
    <a:srgbClr val="ECBF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73" autoAdjust="0"/>
  </p:normalViewPr>
  <p:slideViewPr>
    <p:cSldViewPr>
      <p:cViewPr>
        <p:scale>
          <a:sx n="75" d="100"/>
          <a:sy n="75" d="100"/>
        </p:scale>
        <p:origin x="-93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8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574" y="-90"/>
      </p:cViewPr>
      <p:guideLst>
        <p:guide orient="horz" pos="3120"/>
        <p:guide pos="21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5" Type="http://schemas.openxmlformats.org/officeDocument/2006/relationships/slide" Target="slides/slide9.xml"/><Relationship Id="rId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4925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44925" y="94107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9410700"/>
            <a:ext cx="2940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Verdana" pitchFamily="34" charset="0"/>
                <a:cs typeface="Arial" charset="0"/>
              </a:defRPr>
            </a:lvl1pPr>
          </a:lstStyle>
          <a:p>
            <a:pPr>
              <a:defRPr/>
            </a:pPr>
            <a:fld id="{5FDA893E-755E-407F-A661-D5E4C310DA7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pitchFamily="26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aramond" pitchFamily="26" charset="0"/>
                <a:cs typeface="Arial" charset="0"/>
              </a:defRPr>
            </a:lvl1pPr>
          </a:lstStyle>
          <a:p>
            <a:pPr>
              <a:defRPr/>
            </a:pPr>
            <a:fld id="{A5FC74EB-6C28-4D40-A4BF-02A60D68F263}" type="datetimeFigureOut">
              <a:rPr lang="fr-FR"/>
              <a:pPr>
                <a:defRPr/>
              </a:pPr>
              <a:t>06/11/2011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pitchFamily="26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aramond" pitchFamily="26" charset="0"/>
                <a:cs typeface="Arial" charset="0"/>
              </a:defRPr>
            </a:lvl1pPr>
          </a:lstStyle>
          <a:p>
            <a:pPr>
              <a:defRPr/>
            </a:pPr>
            <a:fld id="{5422215C-FDA3-4DA1-827A-02CD5FAD58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xfrm>
            <a:off x="677863" y="4705350"/>
            <a:ext cx="5429250" cy="4457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smtClean="0">
              <a:cs typeface="Arial" charset="0"/>
            </a:endParaRPr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314991-1D05-47AE-970D-D02903AAE129}" type="slidenum">
              <a:rPr lang="fr-FR" smtClean="0">
                <a:latin typeface="Garamond" pitchFamily="18" charset="0"/>
              </a:rPr>
              <a:pPr/>
              <a:t>10</a:t>
            </a:fld>
            <a:endParaRPr lang="fr-FR" smtClean="0">
              <a:latin typeface="Garamond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3B899C-09A7-4D2A-A5B5-14F97764AB8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2" r:id="rId3"/>
    <p:sldLayoutId id="2147484873" r:id="rId4"/>
    <p:sldLayoutId id="2147484874" r:id="rId5"/>
    <p:sldLayoutId id="2147484875" r:id="rId6"/>
    <p:sldLayoutId id="2147484876" r:id="rId7"/>
    <p:sldLayoutId id="2147484877" r:id="rId8"/>
    <p:sldLayoutId id="2147484878" r:id="rId9"/>
    <p:sldLayoutId id="2147484879" r:id="rId10"/>
    <p:sldLayoutId id="21474848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857356" y="3357562"/>
            <a:ext cx="5000660" cy="2277547"/>
          </a:xfrm>
        </p:spPr>
        <p:txBody>
          <a:bodyPr wrap="square">
            <a:spAutoFit/>
          </a:bodyPr>
          <a:lstStyle/>
          <a:p>
            <a:pPr indent="12700" algn="ctr" fontAlgn="auto">
              <a:spcAft>
                <a:spcPts val="0"/>
              </a:spcAft>
              <a:defRPr/>
            </a:pPr>
            <a:r>
              <a:rPr lang="fr-FR" sz="3000" dirty="0" smtClean="0">
                <a:solidFill>
                  <a:schemeClr val="tx1"/>
                </a:solidFill>
                <a:cs typeface="Tahoma" pitchFamily="34" charset="0"/>
              </a:rPr>
              <a:t/>
            </a:r>
            <a:br>
              <a:rPr lang="fr-FR" sz="3000" dirty="0" smtClean="0">
                <a:solidFill>
                  <a:schemeClr val="tx1"/>
                </a:solidFill>
                <a:cs typeface="Tahoma" pitchFamily="34" charset="0"/>
              </a:rPr>
            </a:br>
            <a:r>
              <a:rPr lang="fr-F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  <a:t>Khalifa TOUNAKTI</a:t>
            </a:r>
            <a:br>
              <a:rPr lang="fr-FR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1200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  <a:t>Directeur Général de la Concurrence</a:t>
            </a:r>
            <a:br>
              <a:rPr lang="fr-FR" sz="1200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</a:br>
            <a:r>
              <a:rPr lang="fr-FR" sz="1200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  <a:t> et des Enquêtes Économiques </a:t>
            </a:r>
            <a:r>
              <a:rPr lang="fr-FR" sz="1400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  <a:t/>
            </a:r>
            <a:br>
              <a:rPr lang="fr-FR" sz="1400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</a:br>
            <a:r>
              <a:rPr lang="fr-FR" sz="1400" i="1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  <a:t>Ministère du Commerce et du tourisme</a:t>
            </a:r>
            <a:br>
              <a:rPr lang="fr-FR" sz="1400" i="1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</a:br>
            <a:r>
              <a:rPr lang="fr-FR" sz="1400" b="1" i="1" dirty="0" smtClean="0">
                <a:solidFill>
                  <a:schemeClr val="tx1"/>
                </a:solidFill>
                <a:latin typeface="Book Antiqua" pitchFamily="18" charset="0"/>
                <a:cs typeface="Tahoma" pitchFamily="34" charset="0"/>
              </a:rPr>
              <a:t>Tunisie</a:t>
            </a:r>
            <a:endParaRPr lang="en-US" sz="1400" b="1" i="1" dirty="0" smtClean="0">
              <a:solidFill>
                <a:schemeClr val="tx1"/>
              </a:solidFill>
              <a:latin typeface="Copperplate Gothic Bold" pitchFamily="34" charset="0"/>
              <a:cs typeface="Tahoma" pitchFamily="34" charset="0"/>
            </a:endParaRPr>
          </a:p>
        </p:txBody>
      </p:sp>
      <p:pic>
        <p:nvPicPr>
          <p:cNvPr id="10245" name="Picture 5" descr="D:\Documents and Settings\Administrateur\Bureau\bp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799"/>
            <a:ext cx="9144000" cy="1476375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714348" y="2071678"/>
            <a:ext cx="70723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ommerce </a:t>
            </a:r>
            <a:r>
              <a:rPr lang="fr-FR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déloyal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 protection </a:t>
            </a:r>
            <a:r>
              <a:rPr lang="fr-FR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 </a:t>
            </a:r>
            <a:r>
              <a:rPr lang="fr-FR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consommateur</a:t>
            </a:r>
            <a:endParaRPr lang="fr-FR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214290"/>
            <a:ext cx="1357322" cy="1133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8229600" cy="1139825"/>
          </a:xfrm>
        </p:spPr>
        <p:txBody>
          <a:bodyPr anchorCtr="1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II- Facteurs de développement du commerce  déloyal</a:t>
            </a:r>
            <a:r>
              <a:rPr lang="fr-FR" dirty="0" smtClean="0">
                <a:solidFill>
                  <a:schemeClr val="accent1"/>
                </a:solidFill>
                <a:latin typeface="Times New Roman" pitchFamily="26" charset="0"/>
                <a:cs typeface="Times New Roman" pitchFamily="26" charset="0"/>
              </a:rPr>
              <a:t/>
            </a:r>
            <a:br>
              <a:rPr lang="fr-FR" dirty="0" smtClean="0">
                <a:solidFill>
                  <a:schemeClr val="accent1"/>
                </a:solidFill>
                <a:latin typeface="Times New Roman" pitchFamily="26" charset="0"/>
                <a:cs typeface="Times New Roman" pitchFamily="26" charset="0"/>
              </a:rPr>
            </a:br>
            <a:r>
              <a:rPr lang="fr-FR" dirty="0" smtClean="0">
                <a:solidFill>
                  <a:schemeClr val="accent1"/>
                </a:solidFill>
                <a:latin typeface="Times New Roman" pitchFamily="26" charset="0"/>
                <a:cs typeface="Times New Roman" pitchFamily="26" charset="0"/>
              </a:rPr>
              <a:t>  </a:t>
            </a:r>
            <a:endParaRPr lang="en-US" dirty="0" smtClean="0">
              <a:solidFill>
                <a:schemeClr val="accent1"/>
              </a:solidFill>
              <a:latin typeface="Times New Roman" pitchFamily="26" charset="0"/>
              <a:cs typeface="Times New Roman" pitchFamily="26" charset="0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285750" y="1428750"/>
            <a:ext cx="8572500" cy="5286375"/>
          </a:xfrm>
        </p:spPr>
        <p:txBody>
          <a:bodyPr>
            <a:normAutofit fontScale="70000" lnSpcReduction="20000"/>
          </a:bodyPr>
          <a:lstStyle/>
          <a:p>
            <a:pPr marL="533400" indent="-533400" algn="just" fontAlgn="auto"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buSzTx/>
              <a:buFont typeface="Wingdings 2" pitchFamily="18" charset="2"/>
              <a:buNone/>
              <a:defRPr/>
            </a:pPr>
            <a:r>
              <a:rPr lang="fr-FR" sz="2400" b="1" dirty="0" smtClean="0">
                <a:latin typeface="Times New Roman" pitchFamily="26" charset="0"/>
                <a:cs typeface="Times New Roman" pitchFamily="26" charset="0"/>
              </a:rPr>
              <a:t>        </a:t>
            </a:r>
            <a:r>
              <a:rPr lang="fr-FR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Libéralisation des activités économiques</a:t>
            </a: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Suppression des autorisations/ contrôles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Libéralisation du commerce, dé protection.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endParaRPr lang="fr-FR" sz="2800" dirty="0" smtClean="0">
              <a:solidFill>
                <a:schemeClr val="tx1"/>
              </a:solidFill>
              <a:latin typeface="Times New Roman" pitchFamily="26" charset="0"/>
              <a:cs typeface="Times New Roman" pitchFamily="26" charset="0"/>
            </a:endParaRPr>
          </a:p>
          <a:p>
            <a:pPr marL="914400" lvl="1" indent="-457200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 2"/>
              <a:buNone/>
              <a:defRPr/>
            </a:pPr>
            <a:r>
              <a:rPr lang="fr-FR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Obstacles à l’accès à l’activité formelle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Conditions d’exercice difficiles.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Difficultés d’accès aux crédits.</a:t>
            </a:r>
          </a:p>
          <a:p>
            <a:pPr marL="533400" indent="-533400" algn="just" fontAlgn="auto"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10" charset="2"/>
              <a:buNone/>
              <a:defRPr/>
            </a:pPr>
            <a:r>
              <a:rPr lang="fr-FR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	</a:t>
            </a:r>
            <a:endParaRPr lang="fr-FR" b="1" dirty="0" smtClean="0">
              <a:solidFill>
                <a:schemeClr val="tx1"/>
              </a:solidFill>
              <a:latin typeface="Times New Roman" pitchFamily="26" charset="0"/>
              <a:cs typeface="Times New Roman" pitchFamily="26" charset="0"/>
            </a:endParaRPr>
          </a:p>
          <a:p>
            <a:pPr marL="533400" indent="-533400" algn="just" fontAlgn="auto"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buSzTx/>
              <a:buFont typeface="Wingdings 2"/>
              <a:buNone/>
              <a:defRPr/>
            </a:pPr>
            <a:r>
              <a:rPr lang="fr-FR" sz="4000" b="1" dirty="0" smtClean="0">
                <a:latin typeface="Times New Roman" pitchFamily="26" charset="0"/>
                <a:cs typeface="Times New Roman" pitchFamily="26" charset="0"/>
              </a:rPr>
              <a:t>     </a:t>
            </a:r>
            <a:r>
              <a:rPr lang="fr-FR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6. Intérêt du consommateur: compétitivité réel: rôle social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prix élevés dans le secteur formel ( manque de concurrence )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ouverture sur les marchés asiatiques, qualité des produits contrefaits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 2" pitchFamily="18" charset="2"/>
              <a:buNone/>
              <a:defRPr/>
            </a:pPr>
            <a:endParaRPr lang="fr-FR" sz="2800" dirty="0" smtClean="0">
              <a:latin typeface="Times New Roman" pitchFamily="26" charset="0"/>
              <a:cs typeface="Times New Roman" pitchFamily="26" charset="0"/>
            </a:endParaRP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 2"/>
              <a:buNone/>
              <a:defRPr/>
            </a:pPr>
            <a:r>
              <a:rPr lang="fr-FR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7. Commerce frontalier: contrebandes</a:t>
            </a:r>
          </a:p>
          <a:p>
            <a:pPr marL="914400" lvl="1" indent="-457200" algn="just" fontAlgn="auto">
              <a:spcBef>
                <a:spcPts val="370"/>
              </a:spcBef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8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Echange entre les payes limitrophes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1179C34C-AA8C-43EB-B7E8-6D23571840B8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10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6E7042E-A181-4A5D-BD0B-E370CB3332A5}" type="slidenum">
              <a:rPr lang="en-US" altLang="en-US"/>
              <a:pPr>
                <a:defRPr/>
              </a:pPr>
              <a:t>11</a:t>
            </a:fld>
            <a:endParaRPr lang="fr-FR" altLang="en-US"/>
          </a:p>
        </p:txBody>
      </p:sp>
      <p:sp>
        <p:nvSpPr>
          <p:cNvPr id="20483" name="Text Box 37"/>
          <p:cNvSpPr txBox="1">
            <a:spLocks noChangeArrowheads="1"/>
          </p:cNvSpPr>
          <p:nvPr/>
        </p:nvSpPr>
        <p:spPr bwMode="auto">
          <a:xfrm>
            <a:off x="8077200" y="624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37" name="Rectangle 38"/>
          <p:cNvSpPr>
            <a:spLocks noChangeArrowheads="1"/>
          </p:cNvSpPr>
          <p:nvPr/>
        </p:nvSpPr>
        <p:spPr bwMode="auto">
          <a:xfrm>
            <a:off x="142875" y="1500188"/>
            <a:ext cx="878681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427038" indent="-342900" algn="just" rtl="0">
              <a:defRPr/>
            </a:pPr>
            <a:endParaRPr lang="fr-FR" sz="2000" dirty="0">
              <a:solidFill>
                <a:srgbClr val="CC00FF"/>
              </a:solidFill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defRPr/>
            </a:pPr>
            <a:endParaRPr lang="fr-FR" sz="2000" dirty="0">
              <a:solidFill>
                <a:srgbClr val="CC00FF"/>
              </a:solidFill>
              <a:latin typeface="Times New Roman" pitchFamily="26" charset="0"/>
              <a:cs typeface="Times New Roman" pitchFamily="26" charset="0"/>
            </a:endParaRPr>
          </a:p>
          <a:p>
            <a:pPr marL="533400" indent="-533400" algn="just" rtl="0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Clr>
                <a:srgbClr val="000000"/>
              </a:buClr>
              <a:defRPr/>
            </a:pPr>
            <a:r>
              <a:rPr lang="fr-FR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A-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Renforcement</a:t>
            </a:r>
            <a:r>
              <a:rPr lang="en-US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du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dispositif</a:t>
            </a:r>
            <a:r>
              <a:rPr lang="en-US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juridique</a:t>
            </a:r>
            <a:r>
              <a:rPr lang="en-US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et 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économique</a:t>
            </a:r>
            <a:r>
              <a:rPr lang="fr-FR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</a:t>
            </a:r>
          </a:p>
          <a:p>
            <a:pPr marL="427038" indent="-342900" algn="just" rtl="0">
              <a:buSzPct val="8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suppression des autorisations et leurs remplacement par des cahiers des charges</a:t>
            </a:r>
          </a:p>
          <a:p>
            <a:pPr marL="427038" indent="-342900" algn="just" rtl="0">
              <a:buSzPct val="80000"/>
              <a:defRPr/>
            </a:pPr>
            <a:endParaRPr lang="fr-FR" sz="2400" dirty="0"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buSzPct val="8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promulgation de plusieurs lois consolidant le principe de la liberté de l’exercice des activités économiques et l’intégration dans le secteur formel</a:t>
            </a:r>
          </a:p>
          <a:p>
            <a:pPr marL="427038" indent="-342900" algn="just" rtl="0">
              <a:buSzPct val="80000"/>
              <a:defRPr/>
            </a:pPr>
            <a:endParaRPr lang="fr-FR" sz="2400" dirty="0"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buSzPct val="8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Mécanismes réglementaires  de contrôle technique à l’importation de produits et marchandises,</a:t>
            </a:r>
          </a:p>
          <a:p>
            <a:pPr marL="427038" indent="-342900" algn="just" rtl="0">
              <a:buClr>
                <a:schemeClr val="accent1"/>
              </a:buClr>
              <a:buSzPct val="80000"/>
              <a:defRPr/>
            </a:pPr>
            <a:endParaRPr lang="fr-FR" sz="2400" dirty="0"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buClr>
                <a:schemeClr val="accent1"/>
              </a:buClr>
              <a:buSzPct val="80000"/>
              <a:buFont typeface="Wingdings" pitchFamily="2" charset="2"/>
              <a:buChar char="§"/>
              <a:defRPr/>
            </a:pPr>
            <a:endParaRPr lang="fr-FR" sz="24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buSzPct val="80000"/>
              <a:buFontTx/>
              <a:buBlip>
                <a:blip r:embed="rId2"/>
              </a:buBlip>
              <a:defRPr/>
            </a:pPr>
            <a:endParaRPr lang="fr-FR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buSzPct val="80000"/>
              <a:buFontTx/>
              <a:buBlip>
                <a:blip r:embed="rId2"/>
              </a:buBlip>
              <a:defRPr/>
            </a:pPr>
            <a:endParaRPr lang="fr-FR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26" charset="0"/>
              <a:cs typeface="Times New Roman" pitchFamily="26" charset="0"/>
            </a:endParaRPr>
          </a:p>
          <a:p>
            <a:pPr marL="427038" indent="-342900" algn="just" rtl="0">
              <a:buSzPct val="80000"/>
              <a:buFontTx/>
              <a:buBlip>
                <a:blip r:embed="rId2"/>
              </a:buBlip>
              <a:defRPr/>
            </a:pPr>
            <a:endParaRPr lang="fr-FR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26" charset="0"/>
              <a:cs typeface="Times New Roman" pitchFamily="26" charset="0"/>
            </a:endParaRPr>
          </a:p>
        </p:txBody>
      </p:sp>
      <p:sp>
        <p:nvSpPr>
          <p:cNvPr id="38" name="Rectangle 39"/>
          <p:cNvSpPr>
            <a:spLocks noChangeArrowheads="1"/>
          </p:cNvSpPr>
          <p:nvPr/>
        </p:nvSpPr>
        <p:spPr bwMode="auto">
          <a:xfrm>
            <a:off x="500034" y="357166"/>
            <a:ext cx="7239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III – Actions pour maitriser le commerce déloyal</a:t>
            </a:r>
            <a:r>
              <a:rPr lang="fr-FR" sz="3200" cap="all" dirty="0"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algn="just" rtl="0">
              <a:defRPr/>
            </a:pPr>
            <a:r>
              <a:rPr lang="fr-F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26" charset="0"/>
                <a:cs typeface="Times New Roman" pitchFamily="26" charset="0"/>
              </a:rPr>
              <a:t>  </a:t>
            </a:r>
            <a:endParaRPr lang="fr-FR" sz="3200" dirty="0">
              <a:solidFill>
                <a:srgbClr val="FFFF00"/>
              </a:solidFill>
              <a:latin typeface="Times New Roman" pitchFamily="26" charset="0"/>
              <a:cs typeface="Times New Roman" pitchFamily="2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91DD8DA-BFB7-4213-AD85-72C71CE7C5B6}" type="slidenum">
              <a:rPr lang="en-US" altLang="en-US"/>
              <a:pPr>
                <a:defRPr/>
              </a:pPr>
              <a:t>12</a:t>
            </a:fld>
            <a:endParaRPr lang="fr-FR" altLang="en-US"/>
          </a:p>
        </p:txBody>
      </p:sp>
      <p:sp>
        <p:nvSpPr>
          <p:cNvPr id="21507" name="Text Box 37"/>
          <p:cNvSpPr txBox="1">
            <a:spLocks noChangeArrowheads="1"/>
          </p:cNvSpPr>
          <p:nvPr/>
        </p:nvSpPr>
        <p:spPr bwMode="auto">
          <a:xfrm>
            <a:off x="8077200" y="624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37" name="Rectangle 38"/>
          <p:cNvSpPr>
            <a:spLocks noChangeArrowheads="1"/>
          </p:cNvSpPr>
          <p:nvPr/>
        </p:nvSpPr>
        <p:spPr bwMode="auto">
          <a:xfrm>
            <a:off x="285720" y="214290"/>
            <a:ext cx="8199437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88900" algn="ctr" rtl="0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III-Actions pour maitriser le commerce déloyal</a:t>
            </a:r>
          </a:p>
          <a:p>
            <a:pPr marL="88900" algn="just" rtl="0">
              <a:defRPr/>
            </a:pPr>
            <a:endParaRPr lang="fr-FR" sz="3200" dirty="0">
              <a:solidFill>
                <a:schemeClr val="accent1"/>
              </a:solidFill>
              <a:latin typeface="Times New Roman" pitchFamily="26" charset="0"/>
              <a:cs typeface="Times New Roman" pitchFamily="26" charset="0"/>
            </a:endParaRPr>
          </a:p>
          <a:p>
            <a:pPr marL="88900" algn="just" rtl="0">
              <a:defRPr/>
            </a:pPr>
            <a:r>
              <a:rPr lang="fr-FR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B</a:t>
            </a:r>
            <a:r>
              <a:rPr lang="en-US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-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Renforcement</a:t>
            </a:r>
            <a:r>
              <a:rPr lang="en-US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des actions du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contrôle</a:t>
            </a:r>
            <a:r>
              <a:rPr lang="en-US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économique</a:t>
            </a:r>
            <a:endParaRPr lang="en-US" sz="2800" dirty="0">
              <a:solidFill>
                <a:srgbClr val="C00000"/>
              </a:solidFill>
              <a:latin typeface="Times New Roman" pitchFamily="26" charset="0"/>
              <a:cs typeface="Times New Roman" pitchFamily="26" charset="0"/>
            </a:endParaRPr>
          </a:p>
          <a:p>
            <a:pPr marL="88900" algn="just" rtl="0"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actions de lutte contre le commerce informel et la contrefaçon, comprenant en particulier : </a:t>
            </a:r>
          </a:p>
          <a:p>
            <a:pPr marL="88900"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 des mesures de lutte contre le flux de produits portant préjudice à la santé et à la sécurité du consommateur et au patrimoine nationale tel que le carburant et les produits de l’artisanat,</a:t>
            </a:r>
          </a:p>
          <a:p>
            <a:pPr marL="88900"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lutte contre la contrefaçon,</a:t>
            </a:r>
          </a:p>
          <a:p>
            <a:pPr marL="88900"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 lutte contre l’expansion géographique et temporelle des marchés hebdomadaires,</a:t>
            </a:r>
          </a:p>
          <a:p>
            <a:pPr marL="88900"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 interdiction de l’implantation commerciale anarchique.</a:t>
            </a:r>
            <a:endParaRPr lang="ar-TN" sz="2400" dirty="0">
              <a:solidFill>
                <a:srgbClr val="CC00FF"/>
              </a:solidFill>
              <a:latin typeface="Times New Roman" pitchFamily="26" charset="0"/>
              <a:cs typeface="Times New Roman" pitchFamily="26" charset="0"/>
            </a:endParaRPr>
          </a:p>
          <a:p>
            <a:pPr marL="903288" lvl="1" algn="just" rtl="0">
              <a:buFont typeface="Wingdings" pitchFamily="10" charset="2"/>
              <a:buChar char="§"/>
              <a:defRPr/>
            </a:pPr>
            <a:endParaRPr lang="ar-TN" sz="2400" dirty="0">
              <a:latin typeface="Times New Roman" pitchFamily="26" charset="0"/>
              <a:cs typeface="Times New Roman" pitchFamily="26" charset="0"/>
            </a:endParaRPr>
          </a:p>
        </p:txBody>
      </p:sp>
      <p:sp>
        <p:nvSpPr>
          <p:cNvPr id="38" name="Rectangle 41"/>
          <p:cNvSpPr txBox="1">
            <a:spLocks noChangeArrowheads="1"/>
          </p:cNvSpPr>
          <p:nvPr/>
        </p:nvSpPr>
        <p:spPr>
          <a:xfrm>
            <a:off x="533400" y="2446338"/>
            <a:ext cx="8229600" cy="4411662"/>
          </a:xfrm>
          <a:prstGeom prst="rect">
            <a:avLst/>
          </a:prstGeom>
        </p:spPr>
        <p:txBody>
          <a:bodyPr/>
          <a:lstStyle/>
          <a:p>
            <a:pPr marL="274320" indent="-274320" algn="l" rtl="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fr-FR" sz="2600">
              <a:latin typeface="+mn-lt"/>
              <a:cs typeface="+mn-cs"/>
            </a:endParaRPr>
          </a:p>
          <a:p>
            <a:pPr marL="274320" indent="-274320" algn="l" rtl="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defRPr/>
            </a:pPr>
            <a:endParaRPr lang="en-US" sz="2600" dirty="0">
              <a:latin typeface="+mn-lt"/>
              <a:cs typeface="+mn-cs"/>
            </a:endParaRPr>
          </a:p>
        </p:txBody>
      </p:sp>
      <p:sp>
        <p:nvSpPr>
          <p:cNvPr id="21510" name="Rectangle 42"/>
          <p:cNvSpPr>
            <a:spLocks noChangeArrowheads="1"/>
          </p:cNvSpPr>
          <p:nvPr/>
        </p:nvSpPr>
        <p:spPr bwMode="auto">
          <a:xfrm>
            <a:off x="762000" y="381000"/>
            <a:ext cx="7239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l" rtl="0"/>
            <a:endParaRPr lang="fr-FR" sz="32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7"/>
          <p:cNvSpPr txBox="1">
            <a:spLocks noChangeArrowheads="1"/>
          </p:cNvSpPr>
          <p:nvPr/>
        </p:nvSpPr>
        <p:spPr bwMode="auto">
          <a:xfrm>
            <a:off x="8077200" y="624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18435" name="Rectangle 38"/>
          <p:cNvSpPr>
            <a:spLocks noChangeArrowheads="1"/>
          </p:cNvSpPr>
          <p:nvPr/>
        </p:nvSpPr>
        <p:spPr bwMode="auto">
          <a:xfrm>
            <a:off x="500034" y="782635"/>
            <a:ext cx="7772400" cy="4575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8900" algn="ctr" rtl="0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III – Actions pour maitriser le commerce déloyal</a:t>
            </a:r>
          </a:p>
          <a:p>
            <a:pPr algn="just" rtl="0">
              <a:defRPr/>
            </a:pPr>
            <a:r>
              <a:rPr lang="fr-FR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C- Lutte contre la contrefaçon et le piratage</a:t>
            </a:r>
          </a:p>
          <a:p>
            <a:pPr algn="just" rtl="0">
              <a:defRPr/>
            </a:pP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SzPct val="80000"/>
              <a:buFont typeface="Wingdings" pitchFamily="2" charset="2"/>
              <a:buChar char="v"/>
              <a:defRPr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Révision des textes qui protègent la propriété intellectuelle</a:t>
            </a:r>
          </a:p>
          <a:p>
            <a:pPr algn="just" rtl="0">
              <a:buSzPct val="80000"/>
              <a:buFont typeface="Wingdings" pitchFamily="2" charset="2"/>
              <a:buChar char="v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SzPct val="8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Incriminer les pratiques de contrefaçon,</a:t>
            </a:r>
          </a:p>
          <a:p>
            <a:pPr algn="just" rtl="0">
              <a:buSzPct val="80000"/>
              <a:buFont typeface="Wingdings" pitchFamily="2" charset="2"/>
              <a:buChar char="v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SzPct val="8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Habiliter les agents de contrôle économique à constater et relever les infractions relatives aux pratiques de contrefaçon</a:t>
            </a:r>
          </a:p>
          <a:p>
            <a:pPr algn="just" rtl="0">
              <a:buSzPct val="80000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SzPct val="8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Intensifier les campagnes de contrôle sur les produits contrefaits (saisie et destruction)</a:t>
            </a:r>
          </a:p>
          <a:p>
            <a:pPr algn="just" rtl="0">
              <a:buClr>
                <a:schemeClr val="accent1"/>
              </a:buClr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rtl="0">
              <a:defRPr/>
            </a:pPr>
            <a:fld id="{82AD5994-05F1-4623-AEB7-58346F33AEFF}" type="slidenum">
              <a:rPr lang="en-US" altLang="en-US"/>
              <a:pPr rtl="0">
                <a:defRPr/>
              </a:pPr>
              <a:t>14</a:t>
            </a:fld>
            <a:endParaRPr lang="fr-FR" altLang="en-US"/>
          </a:p>
        </p:txBody>
      </p:sp>
      <p:sp>
        <p:nvSpPr>
          <p:cNvPr id="23555" name="Text Box 37"/>
          <p:cNvSpPr txBox="1">
            <a:spLocks noChangeArrowheads="1"/>
          </p:cNvSpPr>
          <p:nvPr/>
        </p:nvSpPr>
        <p:spPr bwMode="auto">
          <a:xfrm>
            <a:off x="8077200" y="624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23556" name="Rectangle 38"/>
          <p:cNvSpPr>
            <a:spLocks noChangeArrowheads="1"/>
          </p:cNvSpPr>
          <p:nvPr/>
        </p:nvSpPr>
        <p:spPr bwMode="auto">
          <a:xfrm>
            <a:off x="142875" y="1428750"/>
            <a:ext cx="87153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8900" algn="l" rtl="0"/>
            <a:r>
              <a:rPr lang="fr-F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D- Information et sensibilisation des différents intervenants</a:t>
            </a:r>
          </a:p>
          <a:p>
            <a:pPr marL="88900" algn="l" rtl="0"/>
            <a:r>
              <a:rPr lang="fr-F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8900" algn="just" rtl="0">
              <a:buFont typeface="Wingdings" pitchFamily="2" charset="2"/>
              <a:buChar char="v"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Mener des actions d’information et de sensibilisation au profit du grand public</a:t>
            </a:r>
          </a:p>
          <a:p>
            <a:pPr marL="88900" algn="just" rtl="0">
              <a:buFont typeface="Wingdings" pitchFamily="2" charset="2"/>
              <a:buChar char="v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88900" algn="just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Aider la profession à mieux appréhender les réglementations nationales  et étrangères</a:t>
            </a:r>
          </a:p>
          <a:p>
            <a:pPr marL="88900" algn="just" rtl="0"/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88900" algn="just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Informer le public sur les dangers et risques éventuels que peuvent présenter certains produits issus de la contrefaçon ou de la piraterie pour la santé et la sécurité  des consommateurs.</a:t>
            </a:r>
          </a:p>
        </p:txBody>
      </p:sp>
      <p:sp>
        <p:nvSpPr>
          <p:cNvPr id="19461" name="Rectangle 41"/>
          <p:cNvSpPr>
            <a:spLocks noChangeArrowheads="1"/>
          </p:cNvSpPr>
          <p:nvPr/>
        </p:nvSpPr>
        <p:spPr bwMode="auto">
          <a:xfrm>
            <a:off x="609600" y="381000"/>
            <a:ext cx="7239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88900" algn="ctr" rtl="0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III – Actions pour maitriser le commerce déloyal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rtl="0">
              <a:defRPr/>
            </a:pPr>
            <a:fld id="{3534E8EC-BCD6-46CE-87C2-BC0B58174DF9}" type="slidenum">
              <a:rPr lang="en-US" altLang="en-US"/>
              <a:pPr rtl="0">
                <a:defRPr/>
              </a:pPr>
              <a:t>15</a:t>
            </a:fld>
            <a:endParaRPr lang="fr-FR" altLang="en-US"/>
          </a:p>
        </p:txBody>
      </p:sp>
      <p:sp>
        <p:nvSpPr>
          <p:cNvPr id="24579" name="Text Box 37"/>
          <p:cNvSpPr txBox="1">
            <a:spLocks noChangeArrowheads="1"/>
          </p:cNvSpPr>
          <p:nvPr/>
        </p:nvSpPr>
        <p:spPr bwMode="auto">
          <a:xfrm>
            <a:off x="8077200" y="624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20484" name="Rectangle 38"/>
          <p:cNvSpPr>
            <a:spLocks noChangeArrowheads="1"/>
          </p:cNvSpPr>
          <p:nvPr/>
        </p:nvSpPr>
        <p:spPr bwMode="auto">
          <a:xfrm>
            <a:off x="428625" y="1071563"/>
            <a:ext cx="7462838" cy="549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8900" algn="l" rtl="0">
              <a:defRPr/>
            </a:pPr>
            <a:r>
              <a:rPr lang="fr-FR" sz="28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E - Renforcer la coopération internationale</a:t>
            </a:r>
          </a:p>
          <a:p>
            <a:pPr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Echange d'expériences avec les pays voisins en matière de lutte contre le commerce informel (stages de formation, séminaires...)</a:t>
            </a:r>
          </a:p>
          <a:p>
            <a:pPr algn="just" rtl="0">
              <a:buFont typeface="Wingdings" pitchFamily="2" charset="2"/>
              <a:buChar char="v"/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Mise en place d’un groupe d’experts  spécialisés en matière de contrôle contre la fraude et le contrefaçon.</a:t>
            </a:r>
          </a:p>
          <a:p>
            <a:pPr algn="just" rtl="0"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Réduction des mesures de protection par la révision périodique de la  tarification douanière selon les accords bilatéraux.</a:t>
            </a:r>
          </a:p>
          <a:p>
            <a:pPr algn="just" rtl="0">
              <a:defRPr/>
            </a:pPr>
            <a:endParaRPr lang="ar-T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41"/>
          <p:cNvSpPr>
            <a:spLocks noChangeArrowheads="1"/>
          </p:cNvSpPr>
          <p:nvPr/>
        </p:nvSpPr>
        <p:spPr bwMode="auto">
          <a:xfrm>
            <a:off x="642910" y="500042"/>
            <a:ext cx="7239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marL="88900" algn="ctr" rtl="0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III – Actions pour maitriser le commerce déloyal</a:t>
            </a:r>
          </a:p>
          <a:p>
            <a:pPr marL="88900" algn="ctr" rtl="0">
              <a:defRPr/>
            </a:pPr>
            <a:endParaRPr lang="fr-FR" sz="3200" cap="all" dirty="0"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0" y="1371600"/>
            <a:ext cx="9001125" cy="4800600"/>
          </a:xfrm>
        </p:spPr>
        <p:txBody>
          <a:bodyPr/>
          <a:lstStyle/>
          <a:p>
            <a:pPr marL="1295400" lvl="2" indent="-381000" algn="just">
              <a:buClr>
                <a:schemeClr val="hlink"/>
              </a:buClr>
              <a:buFont typeface="Wingdings" pitchFamily="2" charset="2"/>
              <a:buNone/>
            </a:pPr>
            <a:r>
              <a:rPr lang="fr-FR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lvl="1" indent="-457200">
              <a:buClr>
                <a:srgbClr val="CC0000"/>
              </a:buClr>
              <a:buFont typeface="Wingdings" pitchFamily="2" charset="2"/>
              <a:buNone/>
            </a:pPr>
            <a:r>
              <a:rPr lang="fr-FR" sz="28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 Le commerce déloyal échappe souvent au droit de la concurrence et de la protection du consommateur</a:t>
            </a: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lvl="1" indent="-457200" algn="just">
              <a:buClrTx/>
              <a:buSzPct val="100000"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Parfois il est soumis à la loi ,selon la volonté du gouvernement.</a:t>
            </a:r>
          </a:p>
          <a:p>
            <a:pPr marL="914400" lvl="1" indent="-457200" algn="just">
              <a:buClrTx/>
              <a:buFont typeface="Wingdings 2" pitchFamily="18" charset="2"/>
              <a:buNone/>
            </a:pPr>
            <a:endParaRPr lang="fr-FR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>
              <a:buClr>
                <a:srgbClr val="000000"/>
              </a:buClr>
              <a:buSzTx/>
              <a:buFont typeface="Wingdings" pitchFamily="2" charset="2"/>
              <a:buNone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fr-FR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  Il est parfois exclu pour des raisons objectives :</a:t>
            </a:r>
          </a:p>
          <a:p>
            <a:pPr marL="914400" lvl="1" indent="-457200" algn="just">
              <a:buClrTx/>
              <a:buSzPct val="100000"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 la dimension des unités (règles de minimis ).</a:t>
            </a:r>
          </a:p>
          <a:p>
            <a:pPr marL="914400" lvl="1" indent="-457200" algn="just">
              <a:buClrTx/>
              <a:buSzPct val="100000"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 défaut d’organisation et d’information.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14313" y="214313"/>
            <a:ext cx="8501062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0" lvl="4" algn="ctr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IV – Commerce déloyal et protection du consommateur</a:t>
            </a:r>
            <a:endParaRPr lang="en-US" sz="3200" cap="all" dirty="0">
              <a:solidFill>
                <a:srgbClr val="7030A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179379B5-6503-4500-94F4-60E419CB7250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16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28625" y="1500188"/>
            <a:ext cx="8358188" cy="4786312"/>
          </a:xfrm>
        </p:spPr>
        <p:txBody>
          <a:bodyPr>
            <a:normAutofit fontScale="92500" lnSpcReduction="10000"/>
          </a:bodyPr>
          <a:lstStyle/>
          <a:p>
            <a:pPr marL="533400" indent="-533400" algn="just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SzTx/>
              <a:buFont typeface="Wingdings 2"/>
              <a:buNone/>
              <a:defRPr/>
            </a:pPr>
            <a:r>
              <a:rPr lang="fr-FR" dirty="0" smtClean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3. Faire fonctionner les instruments juridiques et autorités</a:t>
            </a:r>
          </a:p>
          <a:p>
            <a:pPr marL="533400" indent="-533400" algn="just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SzTx/>
              <a:buFont typeface="Wingdings 2"/>
              <a:buNone/>
              <a:defRPr/>
            </a:pPr>
            <a:endParaRPr lang="fr-FR" dirty="0" smtClean="0">
              <a:solidFill>
                <a:srgbClr val="C00000"/>
              </a:solidFill>
              <a:latin typeface="Times New Roman" pitchFamily="26" charset="0"/>
              <a:cs typeface="Times New Roman" pitchFamily="26" charset="0"/>
            </a:endParaRPr>
          </a:p>
          <a:p>
            <a:pPr marL="533400" indent="-533400"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v"/>
              <a:defRPr/>
            </a:pPr>
            <a:r>
              <a:rPr lang="fr-FR" sz="2600" dirty="0" smtClean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 </a:t>
            </a:r>
            <a:r>
              <a:rPr lang="fr-F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Pratiques déloyales, contrefaçon, risques pour le consommateur.  </a:t>
            </a:r>
          </a:p>
          <a:p>
            <a:pPr marL="533400" indent="-533400"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Tx/>
              <a:buFont typeface="Wingdings 2"/>
              <a:buNone/>
              <a:defRPr/>
            </a:pPr>
            <a:endParaRPr lang="fr-FR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v"/>
              <a:defRPr/>
            </a:pPr>
            <a:r>
              <a:rPr lang="fr-F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Risques de qualité et de sante très sérieux puisque possibilité de </a:t>
            </a:r>
            <a:r>
              <a:rPr lang="fr-FR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contrôle </a:t>
            </a:r>
            <a:r>
              <a:rPr lang="fr-FR" sz="2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limitée. </a:t>
            </a:r>
            <a:r>
              <a:rPr lang="fr-F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mobilité des operateurs</a:t>
            </a:r>
          </a:p>
          <a:p>
            <a:pPr marL="533400" indent="-533400"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Tx/>
              <a:buFont typeface="Wingdings 2"/>
              <a:buNone/>
              <a:defRPr/>
            </a:pPr>
            <a:endParaRPr lang="fr-FR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Tx/>
              <a:buFont typeface="Wingdings" pitchFamily="2" charset="2"/>
              <a:buChar char="v"/>
              <a:defRPr/>
            </a:pPr>
            <a:r>
              <a:rPr lang="fr-FR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Prétexte pour les secteurs organisés pour dénoncer l’application de la loi, y compris les règles de concurrence.</a:t>
            </a:r>
          </a:p>
          <a:p>
            <a:pPr marL="533400" indent="-533400" algn="just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SzTx/>
              <a:buFont typeface="Wingdings 2"/>
              <a:buNone/>
              <a:defRPr/>
            </a:pPr>
            <a:endParaRPr lang="ar-OM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lvl="1" indent="-533400" algn="just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SzTx/>
              <a:buFont typeface="Wingdings 2"/>
              <a:buNone/>
              <a:defRPr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4.  </a:t>
            </a:r>
            <a:r>
              <a:rPr lang="fr-FR" sz="2800" dirty="0" smtClean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le commerce parallèle, peut échapper au droit de la concurrence en raison de difficulté d’identification des opérateurs mais les P.A.C sont rares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2143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0" lvl="4" algn="ctr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IV – Commerce déloyal et protection du consommateur</a:t>
            </a:r>
            <a:endParaRPr lang="en-US" sz="3200" cap="all" dirty="0">
              <a:solidFill>
                <a:srgbClr val="7030A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CB90A1F1-4892-478B-9CC8-2610DDAD6D75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17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14313" y="1214438"/>
            <a:ext cx="8458200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>
              <a:lnSpc>
                <a:spcPct val="90000"/>
              </a:lnSpc>
              <a:spcBef>
                <a:spcPct val="50000"/>
              </a:spcBef>
              <a:buSzPct val="100000"/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Ne pas lier l’application du droit du consommateur à des conditions (loyauté, légalité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…).</a:t>
            </a:r>
          </a:p>
          <a:p>
            <a:pPr algn="just" rtl="0">
              <a:lnSpc>
                <a:spcPct val="90000"/>
              </a:lnSpc>
              <a:spcBef>
                <a:spcPct val="50000"/>
              </a:spcBef>
              <a:buSzPct val="100000"/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Pas de sursis  pour l’application de droit malgré les difficultés.</a:t>
            </a:r>
          </a:p>
          <a:p>
            <a:pPr algn="just" rtl="0">
              <a:lnSpc>
                <a:spcPct val="90000"/>
              </a:lnSpc>
              <a:spcBef>
                <a:spcPct val="50000"/>
              </a:spcBef>
              <a:buSzPct val="100000"/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L’application de la réglementation permet aux autorités d’adapter ses instruments pour faire face aux abus dans ce  secteur qui peut causer des risques aux consommateurs.</a:t>
            </a:r>
          </a:p>
          <a:p>
            <a:pPr algn="just" rtl="0">
              <a:lnSpc>
                <a:spcPct val="90000"/>
              </a:lnSpc>
              <a:spcBef>
                <a:spcPct val="50000"/>
              </a:spcBef>
              <a:buClr>
                <a:srgbClr val="CC0000"/>
              </a:buClr>
              <a:buSzPct val="60000"/>
            </a:pPr>
            <a:r>
              <a:rPr lang="fr-FR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Nouvelle tendance du commerce 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déloyal</a:t>
            </a:r>
            <a:endParaRPr lang="fr-FR" sz="24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rtl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70000"/>
              <a:buFont typeface="Wingdings" pitchFamily="2" charset="2"/>
              <a:buChar char="Ø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devient affaire des grands réseaux</a:t>
            </a:r>
          </a:p>
          <a:p>
            <a:pPr lvl="1" algn="just" rtl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70000"/>
              <a:buFont typeface="Wingdings" pitchFamily="2" charset="2"/>
              <a:buChar char="Ø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plus en plus transfrontaliers;</a:t>
            </a:r>
          </a:p>
          <a:p>
            <a:pPr lvl="1" algn="just" rtl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60000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Touche des produits à risques: médicaments, pièces de rechanges,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electroniques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lvl="1" algn="just" rtl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60000"/>
              <a:buFontTx/>
              <a:buChar char="•"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457200" y="15240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marL="0" lvl="4" algn="l"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IV – Commerce déloyal et protection du consommateur</a:t>
            </a:r>
            <a:endParaRPr lang="en-US" sz="3200" cap="all" dirty="0">
              <a:solidFill>
                <a:srgbClr val="7030A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EEBC2916-533B-4049-8F94-784DCA8686BC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18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8E715BA-A903-41AE-9CED-E180B19E7273}" type="slidenum">
              <a:rPr lang="en-US" altLang="en-US"/>
              <a:pPr>
                <a:defRPr/>
              </a:pPr>
              <a:t>19</a:t>
            </a:fld>
            <a:endParaRPr lang="fr-FR" alt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57188" y="1428750"/>
            <a:ext cx="7467600" cy="4419600"/>
          </a:xfrm>
          <a:prstGeom prst="rect">
            <a:avLst/>
          </a:prstGeom>
        </p:spPr>
        <p:txBody>
          <a:bodyPr/>
          <a:lstStyle/>
          <a:p>
            <a:pPr marL="274320" indent="-274320" algn="just" rtl="0" fontAlgn="auto"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10" charset="2"/>
              <a:buNone/>
              <a:defRPr/>
            </a:pPr>
            <a:r>
              <a:rPr lang="fr-FR" sz="26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1- </a:t>
            </a:r>
            <a:r>
              <a:rPr lang="fr-FR" sz="2600" dirty="0" smtClean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l’autorité doit </a:t>
            </a:r>
            <a:r>
              <a:rPr lang="fr-FR" sz="26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assurer un environnement concurrentiel</a:t>
            </a:r>
            <a:endParaRPr lang="fr-FR" sz="2400" b="1" dirty="0">
              <a:latin typeface="Times New Roman" pitchFamily="26" charset="0"/>
              <a:cs typeface="Times New Roman" pitchFamily="26" charset="0"/>
            </a:endParaRPr>
          </a:p>
          <a:p>
            <a:pPr marL="274320" indent="-274320" algn="just" rtl="0" fontAlgn="auto">
              <a:spcBef>
                <a:spcPct val="50000"/>
              </a:spcBef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Cadre juridique de plus en plus renforcé </a:t>
            </a:r>
          </a:p>
          <a:p>
            <a:pPr marL="274320" indent="-274320" algn="l" rtl="0" fontAlgn="auto">
              <a:spcBef>
                <a:spcPct val="50000"/>
              </a:spcBef>
              <a:spcAft>
                <a:spcPts val="0"/>
              </a:spcAft>
              <a:buSzPct val="90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26" charset="0"/>
                <a:cs typeface="Times New Roman" pitchFamily="26" charset="0"/>
              </a:rPr>
              <a:t>Encadrement de l’activité par des dispositifs réglementaires diversifiés.</a:t>
            </a:r>
          </a:p>
          <a:p>
            <a:pPr marL="273050" indent="-273050" algn="just" rtl="0">
              <a:spcBef>
                <a:spcPts val="600"/>
              </a:spcBef>
              <a:buClr>
                <a:schemeClr val="accent2"/>
              </a:buClr>
              <a:buSzPct val="85000"/>
              <a:buFont typeface="Wingdings" pitchFamily="2" charset="2"/>
              <a:buNone/>
              <a:defRPr/>
            </a:pPr>
            <a:r>
              <a:rPr lang="fr-FR" sz="2600" dirty="0">
                <a:solidFill>
                  <a:srgbClr val="C00000"/>
                </a:solidFill>
                <a:latin typeface="Times New Roman" pitchFamily="26" charset="0"/>
                <a:cs typeface="Times New Roman" pitchFamily="26" charset="0"/>
              </a:rPr>
              <a:t>2 - Renforcement de la concurrence légale et formelle : </a:t>
            </a:r>
          </a:p>
          <a:p>
            <a:pPr marL="273050" indent="-273050" algn="just" rtl="0">
              <a:spcBef>
                <a:spcPts val="600"/>
              </a:spcBef>
              <a:buSzPct val="85000"/>
              <a:buFont typeface="Wingdings" pitchFamily="2" charset="2"/>
              <a:buChar char="v"/>
              <a:defRPr/>
            </a:pPr>
            <a:r>
              <a:rPr lang="fr-FR" sz="2600" dirty="0">
                <a:latin typeface="Times New Roman" pitchFamily="26" charset="0"/>
                <a:cs typeface="Times New Roman" pitchFamily="26" charset="0"/>
              </a:rPr>
              <a:t> Libéralisation du commerce,</a:t>
            </a:r>
          </a:p>
          <a:p>
            <a:pPr marL="273050" indent="-273050" algn="just" rtl="0">
              <a:spcBef>
                <a:spcPts val="600"/>
              </a:spcBef>
              <a:buSzPct val="85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Suppression des obstacles,</a:t>
            </a:r>
          </a:p>
          <a:p>
            <a:pPr marL="273050" indent="-273050" algn="just" rtl="0">
              <a:spcBef>
                <a:spcPts val="600"/>
              </a:spcBef>
              <a:buSzPct val="85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Dé protection  de l’économie (démantèlement tarifaire)</a:t>
            </a:r>
          </a:p>
          <a:p>
            <a:pPr marL="273050" indent="-273050" algn="just" rtl="0">
              <a:spcBef>
                <a:spcPts val="600"/>
              </a:spcBef>
              <a:buSzPct val="85000"/>
              <a:buFont typeface="Wingdings" pitchFamily="2" charset="2"/>
              <a:buChar char="v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Développer des dispositifs de l’intégration du commerce déloyal dans le secteur formel</a:t>
            </a:r>
            <a:endParaRPr lang="fr-FR" sz="2400" dirty="0">
              <a:latin typeface="Times New Roman" pitchFamily="26" charset="0"/>
              <a:cs typeface="Times New Roman" pitchFamily="26" charset="0"/>
            </a:endParaRPr>
          </a:p>
          <a:p>
            <a:pPr marL="274320" indent="-274320" algn="just" rtl="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" pitchFamily="10" charset="2"/>
              <a:buNone/>
              <a:defRPr/>
            </a:pPr>
            <a:endParaRPr lang="en-US" sz="2000" dirty="0">
              <a:latin typeface="Times New Roman" pitchFamily="26" charset="0"/>
              <a:cs typeface="Times New Roman" pitchFamily="26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0" y="214313"/>
            <a:ext cx="9144000" cy="1066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V- Rôle de l’autorité de la concurrence face à l’activité informelle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596" y="285728"/>
            <a:ext cx="8229600" cy="1246495"/>
          </a:xfr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r-S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ar-S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143000"/>
            <a:ext cx="8218488" cy="4800600"/>
          </a:xfrm>
          <a:noFill/>
        </p:spPr>
        <p:txBody>
          <a:bodyPr/>
          <a:lstStyle/>
          <a:p>
            <a:pPr marL="355600" indent="-355600" algn="just">
              <a:buClr>
                <a:srgbClr val="000000"/>
              </a:buClr>
              <a:buSzTx/>
              <a:buNone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Définition économique du commerce déloyal: 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toutes les activités exercées en dehors des circuits et formes habituellement admis selon les normes en vigueur dans chaque pays .</a:t>
            </a:r>
          </a:p>
          <a:p>
            <a:pPr marL="533400" indent="-533400">
              <a:buClr>
                <a:srgbClr val="000000"/>
              </a:buClr>
              <a:buSzTx/>
              <a:buNone/>
            </a:pPr>
            <a:endParaRPr lang="en-US" sz="3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>
              <a:buClr>
                <a:srgbClr val="000000"/>
              </a:buClr>
              <a:buSzTx/>
              <a:buNone/>
            </a:pPr>
            <a:r>
              <a:rPr lang="fr-FR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 Définitions juridiques : critères juridiques liés :</a:t>
            </a:r>
          </a:p>
          <a:p>
            <a:pPr marL="914400" lvl="1" indent="-457200" algn="just"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fr-F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 statut .</a:t>
            </a:r>
          </a:p>
          <a:p>
            <a:pPr marL="914400" lvl="1" indent="-457200" algn="just"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fr-F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la taille.</a:t>
            </a:r>
          </a:p>
          <a:p>
            <a:pPr marL="914400" lvl="1" indent="-457200" algn="just">
              <a:buClr>
                <a:schemeClr val="tx1"/>
              </a:buClr>
              <a:buSzPct val="100000"/>
              <a:buFont typeface="Wingdings" pitchFamily="2" charset="2"/>
              <a:buChar char="v"/>
            </a:pPr>
            <a:r>
              <a:rPr lang="fr-F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l’effectif.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F00ADC2F-39DF-4FD8-8F4F-09168A604C25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2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D4D6599-EFA5-4155-8F5C-9099658ADFA8}" type="slidenum">
              <a:rPr lang="en-US" altLang="en-US"/>
              <a:pPr>
                <a:defRPr/>
              </a:pPr>
              <a:t>20</a:t>
            </a:fld>
            <a:endParaRPr lang="fr-FR" altLang="en-US"/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1692275" y="285728"/>
            <a:ext cx="54006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0000"/>
              <a:defRPr/>
            </a:pP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Conclusions</a:t>
            </a:r>
            <a:endParaRPr lang="en-US" sz="3200" cap="all" dirty="0">
              <a:solidFill>
                <a:srgbClr val="7030A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700" name="Text Box 37"/>
          <p:cNvSpPr txBox="1">
            <a:spLocks noChangeArrowheads="1"/>
          </p:cNvSpPr>
          <p:nvPr/>
        </p:nvSpPr>
        <p:spPr bwMode="auto">
          <a:xfrm>
            <a:off x="8077200" y="62484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solidFill>
                <a:srgbClr val="008000"/>
              </a:solidFill>
            </a:endParaRPr>
          </a:p>
        </p:txBody>
      </p:sp>
      <p:sp>
        <p:nvSpPr>
          <p:cNvPr id="29701" name="Rectangle 38"/>
          <p:cNvSpPr>
            <a:spLocks noChangeArrowheads="1"/>
          </p:cNvSpPr>
          <p:nvPr/>
        </p:nvSpPr>
        <p:spPr bwMode="auto">
          <a:xfrm>
            <a:off x="357188" y="1428750"/>
            <a:ext cx="76200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88900" algn="just" rtl="0"/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marL="88900" algn="l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Phénomène complexe (économique, social)</a:t>
            </a:r>
          </a:p>
          <a:p>
            <a:pPr marL="88900" algn="l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Responsabilité collective dans la lutte contre ce phénomène (profession, associations, médias, administration ...),</a:t>
            </a:r>
          </a:p>
          <a:p>
            <a:pPr marL="88900" algn="l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Facteurs et origines multiples,</a:t>
            </a:r>
          </a:p>
          <a:p>
            <a:pPr marL="88900" algn="l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Nécessité d’un dispositif juridique,</a:t>
            </a:r>
          </a:p>
          <a:p>
            <a:pPr marL="88900" algn="l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Porte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préjudice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aux consommateurs,</a:t>
            </a:r>
          </a:p>
          <a:p>
            <a:pPr marL="88900" algn="l" rtl="0">
              <a:buFont typeface="Wingdings" pitchFamily="2" charset="2"/>
              <a:buChar char="v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Nécessité de renforcement d’un Etat de droit qui applique la réglementation dans tous les domaines (aménagement du territoire, municipalités…).</a:t>
            </a:r>
          </a:p>
          <a:p>
            <a:pPr marL="88900" algn="l" rtl="0"/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88900" algn="l" rtl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fr-FR" sz="24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fr-FR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Autorité de la concurrence joue un rôle important dans la politique d’encadrement de ce phénomène.</a:t>
            </a:r>
            <a:endParaRPr lang="fr-FR" sz="24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88900" algn="just" rtl="0"/>
            <a:endParaRPr lang="ar-T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2000232" y="2000240"/>
            <a:ext cx="49291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Merci pour votre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 anchorCtr="1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fr-FR" dirty="0" smtClean="0">
                <a:solidFill>
                  <a:srgbClr val="CC0000"/>
                </a:solidFill>
                <a:latin typeface="Times New Roman" pitchFamily="26" charset="0"/>
                <a:cs typeface="Times New Roman" pitchFamily="26" charset="0"/>
              </a:rPr>
              <a:t>  </a:t>
            </a:r>
            <a:r>
              <a:rPr lang="ar-SA" dirty="0" smtClean="0">
                <a:solidFill>
                  <a:srgbClr val="CC0000"/>
                </a:solidFill>
                <a:latin typeface="Times New Roman" pitchFamily="26" charset="0"/>
                <a:cs typeface="Times New Roman" pitchFamily="26" charset="0"/>
              </a:rPr>
              <a:t/>
            </a:r>
            <a:br>
              <a:rPr lang="ar-SA" dirty="0" smtClean="0">
                <a:solidFill>
                  <a:srgbClr val="CC0000"/>
                </a:solidFill>
                <a:latin typeface="Times New Roman" pitchFamily="26" charset="0"/>
                <a:cs typeface="Times New Roman" pitchFamily="26" charset="0"/>
              </a:rPr>
            </a:br>
            <a:endParaRPr lang="en-US" dirty="0" smtClean="0">
              <a:solidFill>
                <a:srgbClr val="CC0000"/>
              </a:solidFill>
              <a:latin typeface="Times New Roman" pitchFamily="26" charset="0"/>
              <a:cs typeface="Times New Roman" pitchFamily="26" charset="0"/>
            </a:endParaRPr>
          </a:p>
        </p:txBody>
      </p:sp>
      <p:sp>
        <p:nvSpPr>
          <p:cNvPr id="512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8313" y="1219200"/>
            <a:ext cx="8218487" cy="5138738"/>
          </a:xfrm>
        </p:spPr>
        <p:txBody>
          <a:bodyPr>
            <a:normAutofit fontScale="85000" lnSpcReduction="20000"/>
          </a:bodyPr>
          <a:lstStyle/>
          <a:p>
            <a:pPr marL="411480" indent="-274320" algn="just" fontAlgn="auto">
              <a:spcBef>
                <a:spcPts val="580"/>
              </a:spcBef>
              <a:spcAft>
                <a:spcPts val="0"/>
              </a:spcAft>
              <a:buSzTx/>
              <a:buFont typeface="Wingdings 3" pitchFamily="26" charset="2"/>
              <a:buChar char="u"/>
              <a:defRPr/>
            </a:pPr>
            <a:r>
              <a:rPr lang="fr-FR" dirty="0" smtClean="0">
                <a:solidFill>
                  <a:schemeClr val="bg2"/>
                </a:solidFill>
                <a:latin typeface="Times New Roman" pitchFamily="26" charset="0"/>
                <a:cs typeface="Times New Roman" pitchFamily="26" charset="0"/>
              </a:rPr>
              <a:t> 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Définitions controversées : confusion entre </a:t>
            </a:r>
          </a:p>
          <a:p>
            <a:pPr marL="740664" lvl="1" algn="just" fontAlgn="auto">
              <a:spcBef>
                <a:spcPts val="370"/>
              </a:spcBef>
              <a:spcAft>
                <a:spcPts val="0"/>
              </a:spcAft>
              <a:buClrTx/>
              <a:buSzPct val="74000"/>
              <a:buFont typeface="Wingdings" pitchFamily="2" charset="2"/>
              <a:buChar char="v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informel et taille des entreprises.</a:t>
            </a:r>
          </a:p>
          <a:p>
            <a:pPr marL="740664" lvl="1" algn="just" fontAlgn="auto">
              <a:spcBef>
                <a:spcPts val="370"/>
              </a:spcBef>
              <a:spcAft>
                <a:spcPts val="0"/>
              </a:spcAft>
              <a:buClrTx/>
              <a:buSzPct val="74000"/>
              <a:buFont typeface="Wingdings" pitchFamily="2" charset="2"/>
              <a:buChar char="v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informel et déloyal</a:t>
            </a:r>
          </a:p>
          <a:p>
            <a:pPr marL="740664" lvl="1" algn="just" fontAlgn="auto">
              <a:spcBef>
                <a:spcPts val="370"/>
              </a:spcBef>
              <a:spcAft>
                <a:spcPts val="0"/>
              </a:spcAft>
              <a:buClrTx/>
              <a:buSzPct val="74000"/>
              <a:buFont typeface="Wingdings" pitchFamily="2" charset="2"/>
              <a:buChar char="v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informel et légal (non autorisé).</a:t>
            </a:r>
          </a:p>
          <a:p>
            <a:pPr marL="740664" lvl="1" algn="just" fontAlgn="auto">
              <a:spcBef>
                <a:spcPts val="370"/>
              </a:spcBef>
              <a:spcAft>
                <a:spcPts val="0"/>
              </a:spcAft>
              <a:buClrTx/>
              <a:buSzPct val="74000"/>
              <a:buFont typeface="Wingdings" pitchFamily="2" charset="2"/>
              <a:buChar char="v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Nécessité de distinguer entre:</a:t>
            </a:r>
          </a:p>
          <a:p>
            <a:pPr marL="996696" lvl="2" algn="just" fontAlgn="auto"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activité illégale= non autorisée </a:t>
            </a:r>
          </a:p>
          <a:p>
            <a:pPr marL="996696" lvl="2" algn="just" fontAlgn="auto"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Économie souterraine = légale mais dissimulée </a:t>
            </a:r>
          </a:p>
          <a:p>
            <a:pPr marL="996696" lvl="2" algn="just" fontAlgn="auto"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Informelle = unités de production, faible niveau de production, niveau technologique </a:t>
            </a:r>
            <a:r>
              <a:rPr lang="fr-FR" sz="3000" dirty="0" err="1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base:defficillement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 appréhendé par les statistiques.</a:t>
            </a:r>
          </a:p>
          <a:p>
            <a:pPr marL="996696" lvl="2" algn="just" fontAlgn="auto"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FontTx/>
              <a:buChar char="-"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Déloyal: non respect de la réglementation </a:t>
            </a:r>
          </a:p>
          <a:p>
            <a:pPr marL="996696" lvl="2" algn="just" fontAlgn="auto">
              <a:spcBef>
                <a:spcPts val="370"/>
              </a:spcBef>
              <a:spcAft>
                <a:spcPts val="0"/>
              </a:spcAft>
              <a:buClr>
                <a:srgbClr val="000000"/>
              </a:buClr>
              <a:buFontTx/>
              <a:buNone/>
              <a:defRPr/>
            </a:pP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/>
            </a:r>
            <a:b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</a:b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  </a:t>
            </a:r>
            <a:r>
              <a:rPr lang="fr-FR" sz="3000" b="1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  <a:sym typeface="Wingdings" pitchFamily="10" charset="2"/>
              </a:rPr>
              <a:t>aucun concept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  <a:sym typeface="Wingdings" pitchFamily="10" charset="2"/>
              </a:rPr>
              <a:t> n’englobe les autres, ils se chevauchent .  </a:t>
            </a:r>
            <a:r>
              <a:rPr lang="fr-FR" sz="3000" dirty="0" smtClean="0">
                <a:solidFill>
                  <a:schemeClr val="tx1"/>
                </a:solidFill>
                <a:latin typeface="Times New Roman" pitchFamily="26" charset="0"/>
                <a:cs typeface="Times New Roman" pitchFamily="26" charset="0"/>
              </a:rPr>
              <a:t> 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BE6DB7C8-8A37-44B6-BD80-C20E4C0612F3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3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2293" name="AutoShape 8"/>
          <p:cNvSpPr>
            <a:spLocks noChangeArrowheads="1"/>
          </p:cNvSpPr>
          <p:nvPr/>
        </p:nvSpPr>
        <p:spPr bwMode="auto">
          <a:xfrm>
            <a:off x="838200" y="5643563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hlink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28824416-634F-40F9-ABD5-8EA9B559F7AB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4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3315" name="Oval 3" descr="Rayures verticales (blanc/noir)"/>
          <p:cNvSpPr>
            <a:spLocks noChangeArrowheads="1"/>
          </p:cNvSpPr>
          <p:nvPr/>
        </p:nvSpPr>
        <p:spPr bwMode="auto">
          <a:xfrm>
            <a:off x="1071563" y="609600"/>
            <a:ext cx="4519612" cy="44958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fr-FR" sz="1600" b="1" dirty="0">
                <a:solidFill>
                  <a:srgbClr val="FF0000"/>
                </a:solidFill>
                <a:latin typeface="Verdana" pitchFamily="34" charset="0"/>
              </a:rPr>
              <a:t>Secteur ill</a:t>
            </a:r>
            <a:r>
              <a:rPr lang="fr-FR" sz="1600" b="1" dirty="0">
                <a:solidFill>
                  <a:srgbClr val="FF0000"/>
                </a:solidFill>
                <a:latin typeface="Arial" charset="0"/>
              </a:rPr>
              <a:t>é</a:t>
            </a:r>
            <a:r>
              <a:rPr lang="fr-FR" sz="1600" b="1" dirty="0">
                <a:solidFill>
                  <a:srgbClr val="FF0000"/>
                </a:solidFill>
                <a:latin typeface="Verdana" pitchFamily="34" charset="0"/>
              </a:rPr>
              <a:t>gal</a:t>
            </a:r>
            <a:endParaRPr lang="fr-FR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4143375" y="642938"/>
            <a:ext cx="4500563" cy="4386262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600" b="1" dirty="0">
                <a:solidFill>
                  <a:srgbClr val="FF0000"/>
                </a:solidFill>
                <a:latin typeface="Verdana" pitchFamily="34" charset="0"/>
              </a:rPr>
              <a:t>Secteur informel</a:t>
            </a: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2286000" y="2643188"/>
            <a:ext cx="4800600" cy="3986212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643313" y="1995488"/>
            <a:ext cx="2286000" cy="2290762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sz="1400" b="1">
                <a:solidFill>
                  <a:srgbClr val="000000"/>
                </a:solidFill>
                <a:latin typeface="Arial" charset="0"/>
              </a:rPr>
              <a:t>É</a:t>
            </a:r>
            <a:r>
              <a:rPr lang="fr-FR" sz="1400" b="1">
                <a:solidFill>
                  <a:srgbClr val="000000"/>
                </a:solidFill>
                <a:latin typeface="Verdana" pitchFamily="34" charset="0"/>
              </a:rPr>
              <a:t>conomie souterraine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581400" y="5867400"/>
            <a:ext cx="2209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600" b="1" dirty="0">
                <a:solidFill>
                  <a:srgbClr val="FF0000"/>
                </a:solidFill>
                <a:latin typeface="Verdana" pitchFamily="34" charset="0"/>
              </a:rPr>
              <a:t>Secteur d</a:t>
            </a:r>
            <a:r>
              <a:rPr lang="fr-FR" sz="1600" b="1" dirty="0">
                <a:solidFill>
                  <a:srgbClr val="FF0000"/>
                </a:solidFill>
                <a:latin typeface="Arial" charset="0"/>
              </a:rPr>
              <a:t>é</a:t>
            </a:r>
            <a:r>
              <a:rPr lang="fr-FR" sz="1600" b="1" dirty="0">
                <a:solidFill>
                  <a:srgbClr val="FF0000"/>
                </a:solidFill>
                <a:latin typeface="Verdana" pitchFamily="34" charset="0"/>
              </a:rPr>
              <a:t>loyal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026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3EF4D01-3356-4FF1-BAEE-80D96B7520A7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5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339" name="Oval 1027" descr="Rayures verticales (blanc/noir)"/>
          <p:cNvSpPr>
            <a:spLocks noChangeArrowheads="1"/>
          </p:cNvSpPr>
          <p:nvPr/>
        </p:nvSpPr>
        <p:spPr bwMode="auto">
          <a:xfrm>
            <a:off x="2057400" y="1752600"/>
            <a:ext cx="2971800" cy="25908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r>
              <a:rPr lang="fr-FR" sz="1200" b="1">
                <a:solidFill>
                  <a:srgbClr val="000000"/>
                </a:solidFill>
                <a:latin typeface="Verdana" pitchFamily="34" charset="0"/>
              </a:rPr>
              <a:t>Secteur ill</a:t>
            </a:r>
            <a:r>
              <a:rPr lang="fr-FR" sz="1200" b="1">
                <a:solidFill>
                  <a:srgbClr val="000000"/>
                </a:solidFill>
                <a:latin typeface="Arial" charset="0"/>
              </a:rPr>
              <a:t>é</a:t>
            </a:r>
            <a:r>
              <a:rPr lang="fr-FR" sz="1200" b="1">
                <a:solidFill>
                  <a:srgbClr val="000000"/>
                </a:solidFill>
                <a:latin typeface="Verdana" pitchFamily="34" charset="0"/>
              </a:rPr>
              <a:t>gal</a:t>
            </a:r>
            <a:endParaRPr lang="fr-FR" sz="120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4340" name="Oval 1028"/>
          <p:cNvSpPr>
            <a:spLocks noChangeArrowheads="1"/>
          </p:cNvSpPr>
          <p:nvPr/>
        </p:nvSpPr>
        <p:spPr bwMode="auto">
          <a:xfrm>
            <a:off x="4267200" y="1600200"/>
            <a:ext cx="2743200" cy="28194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r-FR" sz="1200" b="1">
                <a:solidFill>
                  <a:srgbClr val="000000"/>
                </a:solidFill>
                <a:latin typeface="Verdana" pitchFamily="34" charset="0"/>
              </a:rPr>
              <a:t>Secteur informel</a:t>
            </a:r>
          </a:p>
        </p:txBody>
      </p:sp>
      <p:sp>
        <p:nvSpPr>
          <p:cNvPr id="14341" name="Oval 1029"/>
          <p:cNvSpPr>
            <a:spLocks noChangeArrowheads="1"/>
          </p:cNvSpPr>
          <p:nvPr/>
        </p:nvSpPr>
        <p:spPr bwMode="auto">
          <a:xfrm>
            <a:off x="2895600" y="3429000"/>
            <a:ext cx="3352800" cy="2819400"/>
          </a:xfrm>
          <a:prstGeom prst="ellips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46" name="Oval 1030"/>
          <p:cNvSpPr>
            <a:spLocks noChangeArrowheads="1"/>
          </p:cNvSpPr>
          <p:nvPr/>
        </p:nvSpPr>
        <p:spPr bwMode="auto">
          <a:xfrm>
            <a:off x="3657600" y="3048000"/>
            <a:ext cx="1905000" cy="14478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sz="1200" b="1" dirty="0">
                <a:solidFill>
                  <a:srgbClr val="000000"/>
                </a:solidFill>
                <a:latin typeface="Arial" charset="0"/>
              </a:rPr>
              <a:t>É</a:t>
            </a:r>
            <a:r>
              <a:rPr lang="fr-FR" sz="1200" b="1" dirty="0">
                <a:solidFill>
                  <a:srgbClr val="000000"/>
                </a:solidFill>
                <a:latin typeface="Verdana" pitchFamily="34" charset="0"/>
              </a:rPr>
              <a:t>conomie souterraine</a:t>
            </a:r>
          </a:p>
        </p:txBody>
      </p:sp>
      <p:sp>
        <p:nvSpPr>
          <p:cNvPr id="14343" name="Text Box 1031"/>
          <p:cNvSpPr txBox="1">
            <a:spLocks noChangeArrowheads="1"/>
          </p:cNvSpPr>
          <p:nvPr/>
        </p:nvSpPr>
        <p:spPr bwMode="auto">
          <a:xfrm>
            <a:off x="3505200" y="4800600"/>
            <a:ext cx="2209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200" b="1">
                <a:solidFill>
                  <a:srgbClr val="000000"/>
                </a:solidFill>
                <a:latin typeface="Verdana" pitchFamily="34" charset="0"/>
              </a:rPr>
              <a:t>Secteur d</a:t>
            </a:r>
            <a:r>
              <a:rPr lang="fr-FR" sz="1200" b="1">
                <a:solidFill>
                  <a:srgbClr val="000000"/>
                </a:solidFill>
                <a:latin typeface="Arial" charset="0"/>
              </a:rPr>
              <a:t>é</a:t>
            </a:r>
            <a:r>
              <a:rPr lang="fr-FR" sz="1200" b="1">
                <a:solidFill>
                  <a:srgbClr val="000000"/>
                </a:solidFill>
                <a:latin typeface="Verdana" pitchFamily="34" charset="0"/>
              </a:rPr>
              <a:t>loyal</a:t>
            </a:r>
          </a:p>
        </p:txBody>
      </p:sp>
      <p:sp>
        <p:nvSpPr>
          <p:cNvPr id="14344" name="Text Box 1038"/>
          <p:cNvSpPr txBox="1">
            <a:spLocks noChangeArrowheads="1"/>
          </p:cNvSpPr>
          <p:nvPr/>
        </p:nvSpPr>
        <p:spPr bwMode="auto">
          <a:xfrm>
            <a:off x="152400" y="4648200"/>
            <a:ext cx="1752600" cy="132397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fr-FR" sz="10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fr-FR" sz="1000" b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1000" b="1">
                <a:latin typeface="Times New Roman" pitchFamily="18" charset="0"/>
                <a:cs typeface="Times New Roman" pitchFamily="18" charset="0"/>
              </a:rPr>
              <a:t>Réglementation 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latin typeface="Times New Roman" pitchFamily="18" charset="0"/>
                <a:cs typeface="Times New Roman" pitchFamily="18" charset="0"/>
              </a:rPr>
              <a:t>- Administration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latin typeface="Times New Roman" pitchFamily="18" charset="0"/>
                <a:cs typeface="Times New Roman" pitchFamily="18" charset="0"/>
              </a:rPr>
              <a:t>- Politique économique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latin typeface="Times New Roman" pitchFamily="18" charset="0"/>
                <a:cs typeface="Times New Roman" pitchFamily="18" charset="0"/>
              </a:rPr>
              <a:t>- Aménagement de territo- Mesures d’encadrementir</a:t>
            </a:r>
            <a:r>
              <a:rPr lang="fr-FR" sz="1000" b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4345" name="Text Box 1040"/>
          <p:cNvSpPr txBox="1">
            <a:spLocks noChangeArrowheads="1"/>
          </p:cNvSpPr>
          <p:nvPr/>
        </p:nvSpPr>
        <p:spPr bwMode="auto">
          <a:xfrm>
            <a:off x="1371600" y="76200"/>
            <a:ext cx="1752600" cy="116998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Mesures d’encadrement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Réglementation 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Administration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Politique économique</a:t>
            </a:r>
          </a:p>
          <a:p>
            <a:pPr algn="l">
              <a:spcBef>
                <a:spcPct val="50000"/>
              </a:spcBef>
            </a:pPr>
            <a:r>
              <a:rPr lang="fr-FR" sz="10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Aménagement de territoire</a:t>
            </a:r>
          </a:p>
        </p:txBody>
      </p:sp>
      <p:sp>
        <p:nvSpPr>
          <p:cNvPr id="14346" name="Text Box 1042"/>
          <p:cNvSpPr txBox="1">
            <a:spLocks noChangeArrowheads="1"/>
          </p:cNvSpPr>
          <p:nvPr/>
        </p:nvSpPr>
        <p:spPr bwMode="auto">
          <a:xfrm>
            <a:off x="6400800" y="76200"/>
            <a:ext cx="1752600" cy="116998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1000" b="1" dirty="0">
                <a:latin typeface="Times New Roman" pitchFamily="18" charset="0"/>
                <a:cs typeface="Times New Roman" pitchFamily="18" charset="0"/>
              </a:rPr>
              <a:t>- Mesures d’encadrement</a:t>
            </a:r>
          </a:p>
          <a:p>
            <a:pPr algn="l">
              <a:spcBef>
                <a:spcPct val="50000"/>
              </a:spcBef>
            </a:pPr>
            <a:r>
              <a:rPr lang="fr-FR" sz="1000" b="1" dirty="0">
                <a:latin typeface="Times New Roman" pitchFamily="18" charset="0"/>
                <a:cs typeface="Times New Roman" pitchFamily="18" charset="0"/>
              </a:rPr>
              <a:t>- Réglementation </a:t>
            </a:r>
          </a:p>
          <a:p>
            <a:pPr algn="l">
              <a:spcBef>
                <a:spcPct val="50000"/>
              </a:spcBef>
            </a:pPr>
            <a:r>
              <a:rPr lang="fr-FR" sz="1000" b="1" dirty="0">
                <a:latin typeface="Times New Roman" pitchFamily="18" charset="0"/>
                <a:cs typeface="Times New Roman" pitchFamily="18" charset="0"/>
              </a:rPr>
              <a:t>- Administration</a:t>
            </a:r>
          </a:p>
          <a:p>
            <a:pPr algn="l">
              <a:spcBef>
                <a:spcPct val="50000"/>
              </a:spcBef>
            </a:pPr>
            <a:r>
              <a:rPr lang="fr-FR" sz="1000" b="1" dirty="0">
                <a:latin typeface="Times New Roman" pitchFamily="18" charset="0"/>
                <a:cs typeface="Times New Roman" pitchFamily="18" charset="0"/>
              </a:rPr>
              <a:t>- Politique économique</a:t>
            </a:r>
          </a:p>
          <a:p>
            <a:pPr algn="l">
              <a:spcBef>
                <a:spcPct val="50000"/>
              </a:spcBef>
            </a:pPr>
            <a:r>
              <a:rPr lang="fr-FR" sz="1000" b="1" dirty="0">
                <a:latin typeface="Times New Roman" pitchFamily="18" charset="0"/>
                <a:cs typeface="Times New Roman" pitchFamily="18" charset="0"/>
              </a:rPr>
              <a:t>- Aménagement de territoire</a:t>
            </a:r>
          </a:p>
        </p:txBody>
      </p:sp>
      <p:sp>
        <p:nvSpPr>
          <p:cNvPr id="14347" name="AutoShape 1051"/>
          <p:cNvSpPr>
            <a:spLocks noChangeArrowheads="1"/>
          </p:cNvSpPr>
          <p:nvPr/>
        </p:nvSpPr>
        <p:spPr bwMode="auto">
          <a:xfrm>
            <a:off x="2005013" y="5343525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48" name="AutoShape 1053"/>
          <p:cNvSpPr>
            <a:spLocks noChangeArrowheads="1"/>
          </p:cNvSpPr>
          <p:nvPr/>
        </p:nvSpPr>
        <p:spPr bwMode="auto">
          <a:xfrm>
            <a:off x="2428875" y="1319213"/>
            <a:ext cx="228600" cy="609600"/>
          </a:xfrm>
          <a:prstGeom prst="downArrow">
            <a:avLst>
              <a:gd name="adj1" fmla="val 50000"/>
              <a:gd name="adj2" fmla="val 66667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4349" name="AutoShape 1054"/>
          <p:cNvSpPr>
            <a:spLocks noChangeArrowheads="1"/>
          </p:cNvSpPr>
          <p:nvPr/>
        </p:nvSpPr>
        <p:spPr bwMode="auto">
          <a:xfrm>
            <a:off x="6700838" y="1385888"/>
            <a:ext cx="228600" cy="6858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785813" y="1285875"/>
            <a:ext cx="7215187" cy="5095875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buClr>
                <a:srgbClr val="CC0000"/>
              </a:buClr>
              <a:buSzPct val="80000"/>
              <a:buFont typeface="Wingdings 2" pitchFamily="18" charset="2"/>
              <a:buNone/>
              <a:defRPr/>
            </a:pPr>
            <a:endParaRPr lang="fr-FR" sz="2400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Secteur de refuge et d’appoint en cas de crise.</a:t>
            </a:r>
          </a:p>
          <a:p>
            <a:pPr fontAlgn="auto"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Amortisseur des risques d’éclatement </a:t>
            </a:r>
            <a:r>
              <a:rPr lang="fr-F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social;absorption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 chômage.</a:t>
            </a:r>
          </a:p>
          <a:p>
            <a:pPr fontAlgn="auto"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Secteur marginalisé dans la stratégie de développement.</a:t>
            </a:r>
          </a:p>
          <a:p>
            <a:pPr fontAlgn="auto"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Concurrent sérieux du secteur structuré : il peut déstabiliser l’économie d’un pays ou un secteur stratégique.</a:t>
            </a:r>
          </a:p>
          <a:p>
            <a:pPr fontAlgn="auto">
              <a:spcAft>
                <a:spcPts val="0"/>
              </a:spcAft>
              <a:buClrTx/>
              <a:buSzPct val="80000"/>
              <a:buFont typeface="Wingdings" pitchFamily="2" charset="2"/>
              <a:buChar char="v"/>
              <a:defRPr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Secteur très contesté par les milieux professionnels qui demandent l’intervention des gouvernements pour circonscrire se secteur.</a:t>
            </a:r>
          </a:p>
          <a:p>
            <a:pPr algn="just" fontAlgn="auto">
              <a:spcAft>
                <a:spcPts val="0"/>
              </a:spcAft>
              <a:buClr>
                <a:srgbClr val="CC0000"/>
              </a:buClr>
              <a:buSzPct val="80000"/>
              <a:buFont typeface="Wingdings" pitchFamily="2" charset="2"/>
              <a:buChar char="§"/>
              <a:defRPr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 fontAlgn="auto">
              <a:spcBef>
                <a:spcPts val="7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 2" pitchFamily="18" charset="2"/>
              <a:buNone/>
              <a:defRPr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Clr>
                <a:srgbClr val="CC0000"/>
              </a:buClr>
              <a:buSzPct val="80000"/>
              <a:buFont typeface="Wingdings 2"/>
              <a:buChar char=""/>
              <a:defRPr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6C6EEA5B-9952-41BE-8BA4-1DAF89DB7A6C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6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364" name="ZoneTexte 3"/>
          <p:cNvSpPr txBox="1">
            <a:spLocks noChangeArrowheads="1"/>
          </p:cNvSpPr>
          <p:nvPr/>
        </p:nvSpPr>
        <p:spPr bwMode="auto">
          <a:xfrm>
            <a:off x="285750" y="285750"/>
            <a:ext cx="7429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lang="en-US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caractéristique du commerce déloyal</a:t>
            </a:r>
          </a:p>
          <a:p>
            <a:pPr algn="l"/>
            <a:endParaRPr lang="fr-FR" sz="3200" cap="all" dirty="0">
              <a:solidFill>
                <a:srgbClr val="7030A0"/>
              </a:solidFill>
              <a:effectLst>
                <a:reflection blurRad="12700" stA="48000" endA="300" endPos="55000" dir="5400000" sy="-9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 txBox="1">
            <a:spLocks noChangeArrowheads="1"/>
          </p:cNvSpPr>
          <p:nvPr/>
        </p:nvSpPr>
        <p:spPr bwMode="auto">
          <a:xfrm>
            <a:off x="457200" y="152400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Ctr="1"/>
          <a:lstStyle/>
          <a:p>
            <a:pPr algn="ctr"/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lang="en-US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-</a:t>
            </a:r>
            <a:r>
              <a:rPr lang="fr-FR" sz="3200" cap="all" dirty="0">
                <a:solidFill>
                  <a:srgbClr val="7030A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caractéristique du commerce déloyal</a:t>
            </a:r>
          </a:p>
        </p:txBody>
      </p:sp>
      <p:sp>
        <p:nvSpPr>
          <p:cNvPr id="16387" name="Rectangle 2"/>
          <p:cNvSpPr txBox="1">
            <a:spLocks noChangeArrowheads="1"/>
          </p:cNvSpPr>
          <p:nvPr/>
        </p:nvSpPr>
        <p:spPr bwMode="auto">
          <a:xfrm>
            <a:off x="428625" y="1000125"/>
            <a:ext cx="8218488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just" rtl="0">
              <a:spcBef>
                <a:spcPts val="700"/>
              </a:spcBef>
              <a:buClr>
                <a:srgbClr val="000000"/>
              </a:buClr>
            </a:pPr>
            <a:endParaRPr lang="fr-FR" sz="2400" b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 algn="just" rtl="0">
              <a:spcBef>
                <a:spcPts val="700"/>
              </a:spcBef>
              <a:buSzPct val="80000"/>
              <a:buFont typeface="Wingdings" pitchFamily="2" charset="2"/>
              <a:buChar char="v"/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le secteur informel a pris de l’importance à partir des années 1980, avec le prolongement de la crise mondiale et l’adoption des politiques de réformes.</a:t>
            </a:r>
          </a:p>
          <a:p>
            <a:pPr marL="533400" indent="-533400" algn="just" rtl="0">
              <a:spcBef>
                <a:spcPts val="700"/>
              </a:spcBef>
              <a:buSzPct val="80000"/>
              <a:buFont typeface="Wingdings" pitchFamily="2" charset="2"/>
              <a:buChar char="v"/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On estime que 25% de la population active mondiale travaille dans le secteur informel.</a:t>
            </a:r>
          </a:p>
          <a:p>
            <a:pPr marL="533400" indent="-533400" algn="just" rtl="0">
              <a:spcBef>
                <a:spcPts val="700"/>
              </a:spcBef>
              <a:buSzPct val="80000"/>
              <a:buFont typeface="Wingdings" pitchFamily="2" charset="2"/>
              <a:buChar char="v"/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20% du commerce se réalise dans le secteur informel.</a:t>
            </a:r>
          </a:p>
          <a:p>
            <a:pPr marL="533400" indent="-533400" algn="just" rtl="0">
              <a:spcBef>
                <a:spcPts val="700"/>
              </a:spcBef>
              <a:buSzPct val="80000"/>
              <a:buFont typeface="Wingdings" pitchFamily="2" charset="2"/>
              <a:buChar char="v"/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contribution au PIB varie de 20 à 80% selon les pays.</a:t>
            </a:r>
          </a:p>
          <a:p>
            <a:pPr marL="533400" indent="-533400" algn="just" rtl="0">
              <a:spcBef>
                <a:spcPts val="700"/>
              </a:spcBef>
              <a:buSzPct val="80000"/>
              <a:buFont typeface="Wingdings" pitchFamily="2" charset="2"/>
              <a:buChar char="v"/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Secteur mal appréhendé par les statistiques.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BD9A48DE-D9E0-4370-9411-FCE1AAB7C8C2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7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229600" cy="1077218"/>
          </a:xfrm>
        </p:spPr>
        <p:txBody>
          <a:bodyPr anchorCtr="1">
            <a:spAutoFit/>
          </a:bodyPr>
          <a:lstStyle/>
          <a:p>
            <a:pPr marL="2603500" indent="-2603500" algn="ctr"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II- Facteurs de développement du commerce déloyal</a:t>
            </a:r>
            <a:endParaRPr lang="en-US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68313" y="1371600"/>
            <a:ext cx="8218487" cy="5226050"/>
          </a:xfrm>
        </p:spPr>
        <p:txBody>
          <a:bodyPr>
            <a:spAutoFit/>
          </a:bodyPr>
          <a:lstStyle/>
          <a:p>
            <a:pPr marL="533400" indent="-533400" algn="just">
              <a:buClrTx/>
              <a:buSzPct val="80000"/>
              <a:buFont typeface="Wingdings" pitchFamily="2" charset="2"/>
              <a:buChar char="v"/>
            </a:pPr>
            <a:r>
              <a:rPr lang="fr-FR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Activité ancienne et phénomène mondial .</a:t>
            </a:r>
          </a:p>
          <a:p>
            <a:pPr marL="533400" indent="-533400" algn="just">
              <a:buClrTx/>
              <a:buSzPct val="80000"/>
              <a:buFont typeface="Wingdings" pitchFamily="2" charset="2"/>
              <a:buChar char="v"/>
            </a:pPr>
            <a:r>
              <a:rPr lang="fr-FR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Mais en développement ces dernières années ( atteint jusqu’à 20% du commerce mondial, 10 milliards de $).</a:t>
            </a:r>
          </a:p>
          <a:p>
            <a:pPr marL="533400" indent="-533400" algn="just">
              <a:buClrTx/>
              <a:buSzPct val="80000"/>
              <a:buFont typeface="Wingdings" pitchFamily="2" charset="2"/>
              <a:buChar char="v"/>
            </a:pPr>
            <a:r>
              <a:rPr lang="fr-FR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Sujet de préoccupation des autorités dans tous les pays (risques : consommation, commerce et industrie).</a:t>
            </a:r>
          </a:p>
          <a:p>
            <a:pPr marL="533400" indent="-533400" algn="just">
              <a:buClr>
                <a:srgbClr val="000000"/>
              </a:buClr>
              <a:buSzTx/>
              <a:buFont typeface="Wingdings 2" pitchFamily="18" charset="2"/>
              <a:buNone/>
            </a:pPr>
            <a:r>
              <a:rPr lang="fr-FR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. Niveau de développement de l’économie</a:t>
            </a:r>
          </a:p>
          <a:p>
            <a:pPr marL="533400" indent="-533400" algn="just">
              <a:buClrTx/>
              <a:buSzPct val="80000"/>
              <a:buFont typeface="Wingdings" pitchFamily="2" charset="2"/>
              <a:buChar char="v"/>
            </a:pPr>
            <a:r>
              <a:rPr lang="fr-FR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plus le pays est développé, plus le poids du secteur deloyal est réduit.</a:t>
            </a:r>
          </a:p>
          <a:p>
            <a:pPr marL="533400" indent="-533400" algn="just">
              <a:buClrTx/>
              <a:buSzPct val="80000"/>
              <a:buFont typeface="Wingdings" pitchFamily="2" charset="2"/>
              <a:buChar char="v"/>
            </a:pPr>
            <a:r>
              <a:rPr lang="fr-FR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 contexte historique et social de chaque pays : artisanat, travail à domicile, degré d’urbanisation, aménagement de territoire.</a:t>
            </a:r>
          </a:p>
          <a:p>
            <a:pPr marL="533400" indent="-533400" algn="just">
              <a:buClrTx/>
              <a:buSzPct val="80000"/>
              <a:buFont typeface="Wingdings" pitchFamily="2" charset="2"/>
              <a:buChar char="v"/>
            </a:pPr>
            <a:r>
              <a:rPr lang="fr-FR" sz="25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Niveau des revenus et ressources naturelles, sécheresses</a:t>
            </a:r>
            <a:r>
              <a:rPr lang="fr-FR" sz="250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250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D34BDF96-8541-4600-8A14-51EE241A26ED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8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744538"/>
          </a:xfrm>
        </p:spPr>
        <p:txBody>
          <a:bodyPr anchorCtr="1">
            <a:noAutofit/>
          </a:bodyPr>
          <a:lstStyle/>
          <a:p>
            <a:pPr marL="2603500" indent="-2603500" algn="ctr" fontAlgn="auto">
              <a:spcAft>
                <a:spcPts val="0"/>
              </a:spcAft>
              <a:defRPr/>
            </a:pPr>
            <a:r>
              <a:rPr lang="fr-FR" sz="3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II- Facteurs de développement du commerce déloyal</a:t>
            </a:r>
            <a:endParaRPr lang="en-US" sz="3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428625" y="1285875"/>
            <a:ext cx="8429625" cy="4691063"/>
          </a:xfrm>
        </p:spPr>
        <p:txBody>
          <a:bodyPr>
            <a:spAutoFit/>
          </a:bodyPr>
          <a:lstStyle/>
          <a:p>
            <a:pPr marL="533400" indent="-533400" algn="just">
              <a:lnSpc>
                <a:spcPct val="90000"/>
              </a:lnSpc>
              <a:buClr>
                <a:srgbClr val="000000"/>
              </a:buClr>
              <a:buSzTx/>
              <a:buFont typeface="Wingdings 2" pitchFamily="18" charset="2"/>
              <a:buNone/>
            </a:pPr>
            <a:r>
              <a:rPr lang="fr-FR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.Produit de la politique économique et sociale.</a:t>
            </a:r>
            <a:endParaRPr lang="fr-FR" b="1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lnSpc>
                <a:spcPct val="90000"/>
              </a:lnSpc>
              <a:buClrTx/>
              <a:buSzPct val="80000"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Politique industrielle ( stratégie de développement ).</a:t>
            </a:r>
          </a:p>
          <a:p>
            <a:pPr marL="914400" lvl="1" indent="-457200" algn="just">
              <a:lnSpc>
                <a:spcPct val="90000"/>
              </a:lnSpc>
              <a:buClrTx/>
              <a:buSzPct val="80000"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Sur - protection.</a:t>
            </a:r>
          </a:p>
          <a:p>
            <a:pPr marL="914400" lvl="1" indent="-457200" algn="just">
              <a:lnSpc>
                <a:spcPct val="90000"/>
              </a:lnSpc>
              <a:buClrTx/>
              <a:buSzPct val="80000"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 politique de l’emploi, taux de chômage élevé</a:t>
            </a:r>
          </a:p>
          <a:p>
            <a:pPr marL="914400" lvl="1" indent="-457200" algn="just">
              <a:lnSpc>
                <a:spcPct val="90000"/>
              </a:lnSpc>
              <a:buClr>
                <a:srgbClr val="CC0000"/>
              </a:buClr>
              <a:buFont typeface="Wingdings 2" pitchFamily="18" charset="2"/>
              <a:buNone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emploi précaire.</a:t>
            </a:r>
          </a:p>
          <a:p>
            <a:pPr marL="533400" indent="-533400" algn="just">
              <a:lnSpc>
                <a:spcPct val="90000"/>
              </a:lnSpc>
              <a:buClr>
                <a:srgbClr val="000000"/>
              </a:buClr>
              <a:buSzTx/>
              <a:buFont typeface="Wingdings 2" pitchFamily="18" charset="2"/>
              <a:buNone/>
            </a:pPr>
            <a:r>
              <a:rPr lang="fr-FR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3.Réformes économiques et désengagement du secteur public</a:t>
            </a:r>
          </a:p>
          <a:p>
            <a:pPr marL="533400" indent="-5334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Limitation des effectifs dans l’administration et en entreprises publiques.</a:t>
            </a:r>
          </a:p>
          <a:p>
            <a:pPr marL="533400" indent="-533400" algn="just">
              <a:lnSpc>
                <a:spcPct val="90000"/>
              </a:lnSpc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fr-FR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Incapacité du secteur privé de prendre la relève sur le secteur public      en termes d’emploi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0" y="6400800"/>
            <a:ext cx="60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3F71A667-352B-4B81-A4FE-6855A2ED9519}" type="slidenum">
              <a:rPr lang="en-US" sz="1400" b="1">
                <a:solidFill>
                  <a:srgbClr val="000000"/>
                </a:solidFill>
                <a:latin typeface="Verdana" pitchFamily="34" charset="0"/>
              </a:rPr>
              <a:pPr>
                <a:spcBef>
                  <a:spcPct val="50000"/>
                </a:spcBef>
              </a:pPr>
              <a:t>9</a:t>
            </a:fld>
            <a:endParaRPr lang="en-US" sz="1400" b="1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2160</TotalTime>
  <Words>1077</Words>
  <Application>Microsoft Office PowerPoint</Application>
  <PresentationFormat>Affichage à l'écran (4:3)</PresentationFormat>
  <Paragraphs>201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 Khalifa TOUNAKTI  Directeur Général de la Concurrence  et des Enquêtes Économiques  Ministère du Commerce et du tourisme Tunisie</vt:lpstr>
      <vt:lpstr>Introduction  </vt:lpstr>
      <vt:lpstr>Introduction   </vt:lpstr>
      <vt:lpstr>Diapositive 4</vt:lpstr>
      <vt:lpstr>Diapositive 5</vt:lpstr>
      <vt:lpstr>Diapositive 6</vt:lpstr>
      <vt:lpstr>Diapositive 7</vt:lpstr>
      <vt:lpstr>II- Facteurs de développement du commerce déloyal</vt:lpstr>
      <vt:lpstr>II- Facteurs de développement du commerce déloyal</vt:lpstr>
      <vt:lpstr>II- Facteurs de développement du commerce  déloyal   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Company>doi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mtct</dc:creator>
  <cp:lastModifiedBy>SWEET</cp:lastModifiedBy>
  <cp:revision>214</cp:revision>
  <dcterms:created xsi:type="dcterms:W3CDTF">2003-03-17T15:30:42Z</dcterms:created>
  <dcterms:modified xsi:type="dcterms:W3CDTF">2011-11-06T20:13:51Z</dcterms:modified>
</cp:coreProperties>
</file>